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264" r:id="rId3"/>
    <p:sldId id="294" r:id="rId4"/>
    <p:sldId id="272" r:id="rId5"/>
    <p:sldId id="273" r:id="rId6"/>
    <p:sldId id="269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93" r:id="rId19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8B0C"/>
    <a:srgbClr val="F18C05"/>
    <a:srgbClr val="E18305"/>
    <a:srgbClr val="000000"/>
    <a:srgbClr val="D4272E"/>
    <a:srgbClr val="000099"/>
    <a:srgbClr val="6600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46" autoAdjust="0"/>
  </p:normalViewPr>
  <p:slideViewPr>
    <p:cSldViewPr snapToGrid="0">
      <p:cViewPr>
        <p:scale>
          <a:sx n="80" d="100"/>
          <a:sy n="80" d="100"/>
        </p:scale>
        <p:origin x="-155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762" y="-58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2" tIns="45456" rIns="90912" bIns="45456" numCol="1" anchor="t" anchorCtr="0" compatLnSpc="1">
            <a:prstTxWarp prst="textNoShape">
              <a:avLst/>
            </a:prstTxWarp>
          </a:bodyPr>
          <a:lstStyle>
            <a:lvl1pPr defTabSz="90950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1083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2" tIns="45456" rIns="90912" bIns="45456" numCol="1" anchor="t" anchorCtr="0" compatLnSpc="1">
            <a:prstTxWarp prst="textNoShape">
              <a:avLst/>
            </a:prstTxWarp>
          </a:bodyPr>
          <a:lstStyle>
            <a:lvl1pPr algn="r" defTabSz="90950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3975"/>
            <a:ext cx="31067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2" tIns="45456" rIns="90912" bIns="45456" numCol="1" anchor="b" anchorCtr="0" compatLnSpc="1">
            <a:prstTxWarp prst="textNoShape">
              <a:avLst/>
            </a:prstTxWarp>
          </a:bodyPr>
          <a:lstStyle>
            <a:lvl1pPr defTabSz="90950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8943975"/>
            <a:ext cx="31083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2" tIns="45456" rIns="90912" bIns="45456" numCol="1" anchor="b" anchorCtr="0" compatLnSpc="1">
            <a:prstTxWarp prst="textNoShape">
              <a:avLst/>
            </a:prstTxWarp>
          </a:bodyPr>
          <a:lstStyle>
            <a:lvl1pPr algn="r" defTabSz="90950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87B71EA-FC70-4098-9D28-3B6319B09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29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8" tIns="47075" rIns="94148" bIns="47075" numCol="1" anchor="t" anchorCtr="0" compatLnSpc="1">
            <a:prstTxWarp prst="textNoShape">
              <a:avLst/>
            </a:prstTxWarp>
          </a:bodyPr>
          <a:lstStyle>
            <a:lvl1pPr defTabSz="94398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3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8" tIns="47075" rIns="94148" bIns="47075" numCol="1" anchor="t" anchorCtr="0" compatLnSpc="1">
            <a:prstTxWarp prst="textNoShape">
              <a:avLst/>
            </a:prstTxWarp>
          </a:bodyPr>
          <a:lstStyle>
            <a:lvl1pPr algn="r" defTabSz="94398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1062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57700"/>
            <a:ext cx="521335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8" tIns="47075" rIns="94148" bIns="47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73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8" tIns="47075" rIns="94148" bIns="47075" numCol="1" anchor="b" anchorCtr="0" compatLnSpc="1">
            <a:prstTxWarp prst="textNoShape">
              <a:avLst/>
            </a:prstTxWarp>
          </a:bodyPr>
          <a:lstStyle>
            <a:lvl1pPr defTabSz="94398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8915400"/>
            <a:ext cx="3073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8" tIns="47075" rIns="94148" bIns="47075" numCol="1" anchor="b" anchorCtr="0" compatLnSpc="1">
            <a:prstTxWarp prst="textNoShape">
              <a:avLst/>
            </a:prstTxWarp>
          </a:bodyPr>
          <a:lstStyle>
            <a:lvl1pPr algn="r" defTabSz="94398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D6F6C29-3750-4735-A74E-21C21A50D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49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2FD7D0-79CF-4BA5-B931-DA33AB7C4AB7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milcomNEW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6"/>
          <p:cNvSpPr>
            <a:spLocks noGrp="1"/>
          </p:cNvSpPr>
          <p:nvPr>
            <p:ph type="body" idx="1"/>
          </p:nvPr>
        </p:nvSpPr>
        <p:spPr>
          <a:xfrm>
            <a:off x="4552667" y="4913822"/>
            <a:ext cx="4191000" cy="38258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1"/>
          </p:nvPr>
        </p:nvSpPr>
        <p:spPr>
          <a:xfrm>
            <a:off x="4781266" y="5294822"/>
            <a:ext cx="3962400" cy="382588"/>
          </a:xfrm>
          <a:prstGeom prst="rect">
            <a:avLst/>
          </a:prstGeom>
        </p:spPr>
        <p:txBody>
          <a:bodyPr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4272E"/>
              </a:buClr>
              <a:buSzTx/>
              <a:buFontTx/>
              <a:buNone/>
              <a:tabLst/>
              <a:defRPr lang="en-US" sz="12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idx="12"/>
          </p:nvPr>
        </p:nvSpPr>
        <p:spPr>
          <a:xfrm>
            <a:off x="4247868" y="4293612"/>
            <a:ext cx="4495801" cy="621797"/>
          </a:xfrm>
          <a:prstGeom prst="rect">
            <a:avLst/>
          </a:prstGeom>
        </p:spPr>
        <p:txBody>
          <a:bodyPr anchor="b"/>
          <a:lstStyle>
            <a:lvl1pPr marL="0" indent="342900" algn="r">
              <a:spcBef>
                <a:spcPts val="0"/>
              </a:spcBef>
              <a:buFontTx/>
              <a:buNone/>
              <a:defRPr lang="en-US" sz="2800" b="1" dirty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November 1, 2012</a:t>
            </a:r>
          </a:p>
        </p:txBody>
      </p:sp>
    </p:spTree>
    <p:extLst>
      <p:ext uri="{BB962C8B-B14F-4D97-AF65-F5344CB8AC3E}">
        <p14:creationId xmlns:p14="http://schemas.microsoft.com/office/powerpoint/2010/main" val="364695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381000" y="171450"/>
            <a:ext cx="5410200" cy="5365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i="1" smtClean="0">
                <a:latin typeface="Arial Black" pitchFamily="34" charset="0"/>
                <a:cs typeface="+mn-cs"/>
              </a:rPr>
              <a:t>Click to edit Master title style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203960"/>
            <a:ext cx="2081212" cy="501269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203960"/>
            <a:ext cx="6091238" cy="50126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2012</a:t>
            </a:r>
          </a:p>
        </p:txBody>
      </p:sp>
    </p:spTree>
    <p:extLst>
      <p:ext uri="{BB962C8B-B14F-4D97-AF65-F5344CB8AC3E}">
        <p14:creationId xmlns:p14="http://schemas.microsoft.com/office/powerpoint/2010/main" val="369637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81000" y="171450"/>
            <a:ext cx="5410200" cy="5365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i="1" smtClean="0">
                <a:latin typeface="Arial Black" pitchFamily="34" charset="0"/>
                <a:cs typeface="+mn-cs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2966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2012</a:t>
            </a:r>
          </a:p>
        </p:txBody>
      </p:sp>
    </p:spTree>
    <p:extLst>
      <p:ext uri="{BB962C8B-B14F-4D97-AF65-F5344CB8AC3E}">
        <p14:creationId xmlns:p14="http://schemas.microsoft.com/office/powerpoint/2010/main" val="68980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24850" cy="51498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71450"/>
            <a:ext cx="5410200" cy="5365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6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5410200" cy="5365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086225" cy="5149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066800"/>
            <a:ext cx="4086225" cy="5149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5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5410200" cy="536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3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5410200" cy="536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7300"/>
            <a:ext cx="5111750" cy="48688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57300"/>
            <a:ext cx="3008313" cy="4868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5410200" cy="536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3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81000" y="171450"/>
            <a:ext cx="5410200" cy="5365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i="1" smtClean="0">
                <a:latin typeface="Arial Black" pitchFamily="34" charset="0"/>
                <a:cs typeface="+mn-cs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1099"/>
            <a:ext cx="5486400" cy="354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2012</a:t>
            </a:r>
          </a:p>
        </p:txBody>
      </p:sp>
    </p:spTree>
    <p:extLst>
      <p:ext uri="{BB962C8B-B14F-4D97-AF65-F5344CB8AC3E}">
        <p14:creationId xmlns:p14="http://schemas.microsoft.com/office/powerpoint/2010/main" val="236619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5410200" cy="5365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8324850" cy="5149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2"/>
          <p:cNvSpPr>
            <a:spLocks noChangeShapeType="1"/>
          </p:cNvSpPr>
          <p:nvPr userDrawn="1"/>
        </p:nvSpPr>
        <p:spPr bwMode="auto">
          <a:xfrm>
            <a:off x="495300" y="839788"/>
            <a:ext cx="8088313" cy="0"/>
          </a:xfrm>
          <a:prstGeom prst="line">
            <a:avLst/>
          </a:prstGeom>
          <a:noFill/>
          <a:ln w="25400">
            <a:solidFill>
              <a:srgbClr val="EA8B0C"/>
            </a:solidFill>
            <a:round/>
            <a:headEnd type="none" w="sm" len="sm"/>
            <a:tailEnd type="none" w="sm" len="sm"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495300" y="857250"/>
            <a:ext cx="639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" name="Rectangle 24"/>
          <p:cNvSpPr>
            <a:spLocks noChangeArrowheads="1"/>
          </p:cNvSpPr>
          <p:nvPr/>
        </p:nvSpPr>
        <p:spPr bwMode="auto">
          <a:xfrm>
            <a:off x="6210300" y="833438"/>
            <a:ext cx="2397125" cy="1063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9" name="Line 27"/>
          <p:cNvSpPr>
            <a:spLocks noChangeShapeType="1"/>
          </p:cNvSpPr>
          <p:nvPr/>
        </p:nvSpPr>
        <p:spPr bwMode="auto">
          <a:xfrm>
            <a:off x="498475" y="6419850"/>
            <a:ext cx="813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463" y="6530975"/>
            <a:ext cx="16573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sp>
        <p:nvSpPr>
          <p:cNvPr id="1031" name="Line 31"/>
          <p:cNvSpPr>
            <a:spLocks noChangeShapeType="1"/>
          </p:cNvSpPr>
          <p:nvPr/>
        </p:nvSpPr>
        <p:spPr bwMode="auto">
          <a:xfrm>
            <a:off x="6211888" y="6191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1272" name="Picture 3" descr="\\mlbfs08\Media_Center_Resources\Logos\AFCEA\AFCEA_logo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6435725"/>
            <a:ext cx="354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C:\Users\dphill01\Desktop\IEEE_ComSoc-bLACK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516688"/>
            <a:ext cx="7778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\\mlbfs08\Media_Center_Resources\Logos\__HARRIS_and_AC_3-07\Harris_Logos_No_R\png_noR\Harris_noR_2color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6551613"/>
            <a:ext cx="7143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" descr="\\mlbfs08\Media_Center\Events_Conferences_Meetings\MILCOM\MILCOM_2012\Logo_MILCOM_2012\MILCOM_2012_No_Tablet-01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20650"/>
            <a:ext cx="240506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9" descr="JH_black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6467475"/>
            <a:ext cx="5683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9" r:id="rId8"/>
    <p:sldLayoutId id="2147483946" r:id="rId9"/>
    <p:sldLayoutId id="2147483950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4272E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sp>
        <p:nvSpPr>
          <p:cNvPr id="16387" name="Text Placeholder 23"/>
          <p:cNvSpPr>
            <a:spLocks noGrp="1"/>
          </p:cNvSpPr>
          <p:nvPr>
            <p:ph type="body" idx="1"/>
          </p:nvPr>
        </p:nvSpPr>
        <p:spPr bwMode="auto">
          <a:xfrm>
            <a:off x="1109663" y="4991100"/>
            <a:ext cx="7677150" cy="91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Presented by Marwan M. </a:t>
            </a:r>
            <a:r>
              <a:rPr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Alkhweldi</a:t>
            </a:r>
            <a:r>
              <a:rPr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Co-authors </a:t>
            </a:r>
            <a:r>
              <a:rPr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Natalia A. </a:t>
            </a:r>
            <a:r>
              <a:rPr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Schmid</a:t>
            </a:r>
            <a:r>
              <a:rPr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Matthew C. </a:t>
            </a:r>
            <a:r>
              <a:rPr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Valenti</a:t>
            </a:r>
            <a:endParaRPr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dirty="0" smtClean="0">
              <a:solidFill>
                <a:schemeClr val="tx1"/>
              </a:solidFill>
            </a:endParaRPr>
          </a:p>
        </p:txBody>
      </p:sp>
      <p:sp>
        <p:nvSpPr>
          <p:cNvPr id="16388" name="Text Placeholder 25"/>
          <p:cNvSpPr>
            <a:spLocks noGrp="1"/>
          </p:cNvSpPr>
          <p:nvPr>
            <p:ph type="body" idx="12"/>
          </p:nvPr>
        </p:nvSpPr>
        <p:spPr bwMode="auto">
          <a:xfrm>
            <a:off x="695325" y="3913188"/>
            <a:ext cx="80486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Distributed Estimation of a Parametric Field</a:t>
            </a:r>
          </a:p>
          <a:p>
            <a:pPr algn="ctr">
              <a:spcBef>
                <a:spcPct val="0"/>
              </a:spcBef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Using Sparse Noisy Data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968375" y="5751513"/>
            <a:ext cx="808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200"/>
              <a:t>This work was sponsored by the Ofﬁce of Naval Research under Award No. N00014-09-1-1189.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2"/>
          <p:cNvSpPr>
            <a:spLocks noGrp="1"/>
          </p:cNvSpPr>
          <p:nvPr>
            <p:ph type="title"/>
          </p:nvPr>
        </p:nvSpPr>
        <p:spPr bwMode="auto">
          <a:xfrm>
            <a:off x="323850" y="242888"/>
            <a:ext cx="6262688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Performance Measures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391303" imgH="739129" progId="Equation.3">
                  <p:embed/>
                </p:oleObj>
              </mc:Choice>
              <mc:Fallback>
                <p:oleObj name="Equation" r:id="rId3" imgW="391303" imgH="7391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1"/>
          <p:cNvGraphicFramePr>
            <a:graphicFrameLocks noChangeAspect="1"/>
          </p:cNvGraphicFramePr>
          <p:nvPr/>
        </p:nvGraphicFramePr>
        <p:xfrm>
          <a:off x="404813" y="1814513"/>
          <a:ext cx="8143875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4013200" imgH="2235200" progId="Equation.3">
                  <p:embed/>
                </p:oleObj>
              </mc:Choice>
              <mc:Fallback>
                <p:oleObj name="Equation" r:id="rId5" imgW="4013200" imgH="2235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814513"/>
                        <a:ext cx="8143875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1306513"/>
            <a:ext cx="2909888" cy="492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Target  Localization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90538" y="3146425"/>
            <a:ext cx="3286125" cy="492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Shape  Reconstruction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4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simulated Gaussian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field and squared difference between the original and reconstructed fields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7172" name="Title 2"/>
          <p:cNvSpPr>
            <a:spLocks noGrp="1"/>
          </p:cNvSpPr>
          <p:nvPr>
            <p:ph type="title"/>
          </p:nvPr>
        </p:nvSpPr>
        <p:spPr bwMode="auto">
          <a:xfrm>
            <a:off x="352425" y="160338"/>
            <a:ext cx="3490913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Numerical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graphicFrame>
        <p:nvGraphicFramePr>
          <p:cNvPr id="7170" name="Object 9"/>
          <p:cNvGraphicFramePr>
            <a:graphicFrameLocks noChangeAspect="1"/>
          </p:cNvGraphicFramePr>
          <p:nvPr/>
        </p:nvGraphicFramePr>
        <p:xfrm>
          <a:off x="2921000" y="2109788"/>
          <a:ext cx="37465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2070100" imgH="241300" progId="Equation.3">
                  <p:embed/>
                </p:oleObj>
              </mc:Choice>
              <mc:Fallback>
                <p:oleObj name="Equation" r:id="rId3" imgW="20701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109788"/>
                        <a:ext cx="37465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4" descr="K:\SSP2012_Feb_3_2012\Figures\Gaussianbell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701725"/>
            <a:ext cx="4148138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K:\SSP2012_Feb_3_2012\Figures\SQUARE DIFFERENCE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848413"/>
            <a:ext cx="41576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 bwMode="auto">
          <a:xfrm>
            <a:off x="381000" y="138113"/>
            <a:ext cx="6096000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EM - convergence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pic>
        <p:nvPicPr>
          <p:cNvPr id="20484" name="Picture 4" descr="K:\Distributed Estimation of a Parametric Field Using Sparse Noisy Data-MILCOM'12Presentation\Estimated X axis position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530600"/>
            <a:ext cx="429418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K:\Distributed Estimation of a Parametric Field Using Sparse Noisy Data-MILCOM'12Presentation\Estimated Y axis position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3530600"/>
            <a:ext cx="41275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K:\Distributed Estimation of a Parametric Field Using Sparse Noisy Data-MILCOM'12Presentation\Estimated Strength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49313"/>
            <a:ext cx="425450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041900" y="1384300"/>
            <a:ext cx="3563938" cy="8747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SNRo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SNRc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=15dB.</a:t>
            </a:r>
          </a:p>
          <a:p>
            <a:pPr algn="just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Number of sensors K=20. </a:t>
            </a:r>
          </a:p>
          <a:p>
            <a:pPr algn="just"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xfrm>
            <a:off x="381000" y="138113"/>
            <a:ext cx="5900738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Box-plot of Square Error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9425" y="1066800"/>
            <a:ext cx="3971925" cy="8826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1000 Monte Carlo realizations.</a:t>
            </a:r>
          </a:p>
          <a:p>
            <a:pPr algn="just"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SNRo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SNRc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=15dB. </a:t>
            </a: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5297488" y="1146175"/>
          <a:ext cx="29813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1841500" imgH="381000" progId="Equation.3">
                  <p:embed/>
                </p:oleObj>
              </mc:Choice>
              <mc:Fallback>
                <p:oleObj name="Equation" r:id="rId3" imgW="1841500" imgH="381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1146175"/>
                        <a:ext cx="29813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105400" y="1093788"/>
            <a:ext cx="3433763" cy="85566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000" dirty="0"/>
          </a:p>
        </p:txBody>
      </p:sp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303463"/>
            <a:ext cx="54102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 bwMode="auto">
          <a:xfrm>
            <a:off x="182563" y="204413"/>
            <a:ext cx="6359525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Box-plot of </a:t>
            </a: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Integrated  Square </a:t>
            </a: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Error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319338"/>
            <a:ext cx="5495925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82563" y="1147763"/>
            <a:ext cx="3451225" cy="1263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1000 Monte Carlo realizations.</a:t>
            </a:r>
          </a:p>
          <a:p>
            <a:pPr algn="just"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SNRo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SNRc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=15dB.</a:t>
            </a:r>
          </a:p>
          <a:p>
            <a:pPr algn="just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Number of quantization levels M=8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06813" y="1143000"/>
            <a:ext cx="5365750" cy="12557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000" dirty="0"/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/>
        </p:nvGraphicFramePr>
        <p:xfrm>
          <a:off x="3687763" y="1495425"/>
          <a:ext cx="54213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4" imgW="3886200" imgH="419040" progId="Equation.3">
                  <p:embed/>
                </p:oleObj>
              </mc:Choice>
              <mc:Fallback>
                <p:oleObj name="Equation" r:id="rId4" imgW="388620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1495425"/>
                        <a:ext cx="5421312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381000" y="117475"/>
            <a:ext cx="5410200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Probability of Outliers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pic>
        <p:nvPicPr>
          <p:cNvPr id="10245" name="Picture 2" descr="G:\ch15plots\digitalcse\New Folder (5)\probability of outlier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105025"/>
            <a:ext cx="549275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0063" y="947738"/>
            <a:ext cx="4214812" cy="1212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1000 Monte Carlo realizations.</a:t>
            </a:r>
          </a:p>
          <a:p>
            <a:pPr algn="just"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SNRo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SNRc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=15dB.</a:t>
            </a:r>
          </a:p>
          <a:p>
            <a:pPr algn="just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Number of quantization levels M=8.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9200" y="968375"/>
            <a:ext cx="3505200" cy="11811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000" dirty="0"/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/>
        </p:nvGraphicFramePr>
        <p:xfrm>
          <a:off x="5243513" y="1165225"/>
          <a:ext cx="23352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4" imgW="1383699" imgH="406224" progId="Equation.3">
                  <p:embed/>
                </p:oleObj>
              </mc:Choice>
              <mc:Fallback>
                <p:oleObj name="Equation" r:id="rId4" imgW="1383699" imgH="4062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1165225"/>
                        <a:ext cx="23352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 bwMode="auto">
          <a:xfrm>
            <a:off x="381000" y="117475"/>
            <a:ext cx="5410200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Effect of Quantization Levels</a:t>
            </a:r>
            <a:endParaRPr lang="en-US" sz="2800" b="1" i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pic>
        <p:nvPicPr>
          <p:cNvPr id="21508" name="Picture 3" descr="G:\ch15plots\digitalcse\New Folder (8)\MSE.e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855788"/>
            <a:ext cx="6705600" cy="454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1008063"/>
            <a:ext cx="3544888" cy="1116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1000 Monte Carlo realizations.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SNRo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SNRc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=15dB.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Number of sensors K=20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41425"/>
            <a:ext cx="8324850" cy="4451350"/>
          </a:xfrm>
        </p:spPr>
        <p:txBody>
          <a:bodyPr/>
          <a:lstStyle/>
          <a:p>
            <a:pPr marL="342900" lvl="2" indent="-342900" algn="just">
              <a:lnSpc>
                <a:spcPct val="114000"/>
              </a:lnSpc>
              <a:buClr>
                <a:schemeClr val="accent3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iterative linearized EM solution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distributed field estimation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presented and numerically evaluated. </a:t>
            </a:r>
          </a:p>
          <a:p>
            <a:pPr marL="342900" lvl="2" indent="-342900" algn="just">
              <a:lnSpc>
                <a:spcPct val="114000"/>
              </a:lnSpc>
              <a:buClr>
                <a:schemeClr val="accent3"/>
              </a:buClr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SNRo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dominates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SNRc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terms of its effect on the performance of the estimator.</a:t>
            </a:r>
          </a:p>
          <a:p>
            <a:pPr marL="342900" lvl="2" indent="-342900" algn="just">
              <a:lnSpc>
                <a:spcPct val="114000"/>
              </a:lnSpc>
              <a:buClr>
                <a:schemeClr val="accent3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Increasing the number of sensors results in fewer outliers and thus in increased quality of the estimated values.</a:t>
            </a:r>
          </a:p>
          <a:p>
            <a:pPr marL="342900" lvl="2" indent="-342900" algn="just">
              <a:lnSpc>
                <a:spcPct val="114000"/>
              </a:lnSpc>
              <a:buClr>
                <a:schemeClr val="accent3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small number of sensors  the EM algorithm produces a substantial number of outliers.</a:t>
            </a:r>
          </a:p>
          <a:p>
            <a:pPr marL="342900" lvl="2" indent="-342900" algn="just">
              <a:lnSpc>
                <a:spcPct val="114000"/>
              </a:lnSpc>
              <a:buClr>
                <a:schemeClr val="accent3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number of  quantization levels makes the EM algorithm takes fewer iterations to converge.</a:t>
            </a:r>
          </a:p>
          <a:p>
            <a:pPr marL="342900" lvl="2" indent="-342900" algn="just">
              <a:lnSpc>
                <a:spcPct val="114000"/>
              </a:lnSpc>
              <a:buClr>
                <a:schemeClr val="accent3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large K, increasing the number of sensors does not have a notable effect on the performance of the algorithms.</a:t>
            </a:r>
          </a:p>
          <a:p>
            <a:pPr marL="342900" lvl="2" indent="-342900"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25575"/>
            <a:ext cx="8324850" cy="44640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Natalia 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Schmid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e-mail: Natalia.Schmid@mail.wvu.edu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Marwan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Alkhweldi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e-mail: malkhwel@mix.wvu.edu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Matthew 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Valenti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e-mail:  Matthew.Valenti@mail.wvu.edu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Contact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566863"/>
            <a:ext cx="8324850" cy="39528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Overview and Motivation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Assumptions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Statement 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Solution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Numerical Results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17411" name="Title 4"/>
          <p:cNvSpPr>
            <a:spLocks noGrp="1"/>
          </p:cNvSpPr>
          <p:nvPr>
            <p:ph type="title"/>
          </p:nvPr>
        </p:nvSpPr>
        <p:spPr bwMode="auto">
          <a:xfrm>
            <a:off x="381000" y="142875"/>
            <a:ext cx="5410200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06488"/>
            <a:ext cx="8467725" cy="5149850"/>
          </a:xfrm>
        </p:spPr>
        <p:txBody>
          <a:bodyPr/>
          <a:lstStyle/>
          <a:p>
            <a:pPr algn="just">
              <a:lnSpc>
                <a:spcPct val="114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WSNs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have been used for area monitoring,  surveillance, target recognition and other inference problems since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1980s [1].</a:t>
            </a:r>
          </a:p>
          <a:p>
            <a:pPr algn="just">
              <a:lnSpc>
                <a:spcPct val="114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designs and solutions are application oriented. </a:t>
            </a:r>
          </a:p>
          <a:p>
            <a:pPr algn="just">
              <a:lnSpc>
                <a:spcPct val="114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Various constraints were incorporated [2]. Performance of WSNs under the constraints was analyzed. </a:t>
            </a:r>
          </a:p>
          <a:p>
            <a:pPr algn="just">
              <a:lnSpc>
                <a:spcPct val="114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task of distributed estimators was focused on estimating an unknown signal in the presence of channel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noise [3]. </a:t>
            </a:r>
          </a:p>
          <a:p>
            <a:pPr algn="just">
              <a:lnSpc>
                <a:spcPct val="114000"/>
              </a:lnSpc>
              <a:defRPr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 consider a more general estimation problem, where an object is characterized by a physical field, and formulate the problem of distributed field estimation from noisy measurements in a WSN. 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Overview and Motivation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2012</a:t>
            </a:r>
            <a:endParaRPr lang="en-US" dirty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538163" y="4943475"/>
            <a:ext cx="83105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[1] C. Y.  Chong, S. P.  Kumar, “Sensor Networks: Evolution, Opportunities,  and Challenges” Proceeding of the IEEE, vol. 91, no. 8, pp.       1247-1256, 2003.</a:t>
            </a:r>
          </a:p>
          <a:p>
            <a:pPr algn="just"/>
            <a:r>
              <a:rPr lang="en-US" sz="1200"/>
              <a:t>[2] A. Ribeiro, G. B. Giannakis, “Bandwidth-Constrained  Distributed Estimation  for Wireless  Sensor  Networks  - Part I:Gaussian  Case,”  IEEE Trans. on Signal Processing, vol. 54, no. 3, pp. 1131-1143, 2006.</a:t>
            </a:r>
          </a:p>
          <a:p>
            <a:pPr algn="just"/>
            <a:r>
              <a:rPr lang="en-US" sz="1200"/>
              <a:t>[3] J.  Li,  and  G.  AlRegib,  “Distributed  Estimation  in  Energy-Contrained Wireless Sensor Networks,” IEEE Trans. on Signal Processing, vol. 57, no. 10, pp. 3746-3758, 2009.</a:t>
            </a:r>
          </a:p>
          <a:p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 bwMode="auto">
          <a:xfrm>
            <a:off x="381000" y="160338"/>
            <a:ext cx="5867400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Assumptions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sp>
        <p:nvSpPr>
          <p:cNvPr id="19460" name="Date Placeholder 3"/>
          <p:cNvSpPr txBox="1">
            <a:spLocks/>
          </p:cNvSpPr>
          <p:nvPr/>
        </p:nvSpPr>
        <p:spPr bwMode="auto">
          <a:xfrm>
            <a:off x="457200" y="6434138"/>
            <a:ext cx="2133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800">
              <a:latin typeface="Arial" charset="0"/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95600"/>
            <a:ext cx="533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5048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33"/>
          <p:cNvSpPr txBox="1">
            <a:spLocks noChangeArrowheads="1"/>
          </p:cNvSpPr>
          <p:nvPr/>
        </p:nvSpPr>
        <p:spPr bwMode="auto">
          <a:xfrm>
            <a:off x="8458200" y="2743200"/>
            <a:ext cx="322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/>
              <a:t>Z1</a:t>
            </a:r>
          </a:p>
          <a:p>
            <a:pPr eaLnBrk="1" hangingPunct="1"/>
            <a:r>
              <a:rPr lang="en-US" sz="1100"/>
              <a:t>Z2</a:t>
            </a:r>
          </a:p>
          <a:p>
            <a:pPr eaLnBrk="1" hangingPunct="1"/>
            <a:r>
              <a:rPr lang="en-US" sz="1100"/>
              <a:t>.</a:t>
            </a:r>
          </a:p>
          <a:p>
            <a:pPr eaLnBrk="1" hangingPunct="1"/>
            <a:r>
              <a:rPr lang="en-US" sz="1100"/>
              <a:t>ZK</a:t>
            </a:r>
          </a:p>
        </p:txBody>
      </p:sp>
      <p:sp>
        <p:nvSpPr>
          <p:cNvPr id="19464" name="TextBox 43"/>
          <p:cNvSpPr txBox="1">
            <a:spLocks noChangeArrowheads="1"/>
          </p:cNvSpPr>
          <p:nvPr/>
        </p:nvSpPr>
        <p:spPr bwMode="auto">
          <a:xfrm>
            <a:off x="7162800" y="3429000"/>
            <a:ext cx="162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Fusion Center</a:t>
            </a:r>
          </a:p>
        </p:txBody>
      </p:sp>
      <p:pic>
        <p:nvPicPr>
          <p:cNvPr id="19465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951288"/>
            <a:ext cx="525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Flowchart: Process 21"/>
          <p:cNvSpPr>
            <a:spLocks noChangeArrowheads="1"/>
          </p:cNvSpPr>
          <p:nvPr/>
        </p:nvSpPr>
        <p:spPr bwMode="auto">
          <a:xfrm>
            <a:off x="1219200" y="1196975"/>
            <a:ext cx="2786063" cy="2601913"/>
          </a:xfrm>
          <a:prstGeom prst="flowChartProcess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9467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484313"/>
            <a:ext cx="4619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921000"/>
            <a:ext cx="4619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304925"/>
            <a:ext cx="4619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Box 23"/>
          <p:cNvSpPr txBox="1">
            <a:spLocks noChangeArrowheads="1"/>
          </p:cNvSpPr>
          <p:nvPr/>
        </p:nvSpPr>
        <p:spPr bwMode="auto">
          <a:xfrm>
            <a:off x="925513" y="6178550"/>
            <a:ext cx="4818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/>
              <a:t>http://www.classictruckposters.com/wp-content/uploads/2011/03/dream-truck.png</a:t>
            </a:r>
          </a:p>
        </p:txBody>
      </p:sp>
      <p:pic>
        <p:nvPicPr>
          <p:cNvPr id="19471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051050"/>
            <a:ext cx="1139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TextBox 26"/>
          <p:cNvSpPr txBox="1">
            <a:spLocks noChangeArrowheads="1"/>
          </p:cNvSpPr>
          <p:nvPr/>
        </p:nvSpPr>
        <p:spPr bwMode="auto">
          <a:xfrm>
            <a:off x="4081463" y="935038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9473" name="Right Arrow 27"/>
          <p:cNvSpPr>
            <a:spLocks noChangeArrowheads="1"/>
          </p:cNvSpPr>
          <p:nvPr/>
        </p:nvSpPr>
        <p:spPr bwMode="auto">
          <a:xfrm>
            <a:off x="4811713" y="2090738"/>
            <a:ext cx="1831975" cy="484187"/>
          </a:xfrm>
          <a:prstGeom prst="rightArrow">
            <a:avLst>
              <a:gd name="adj1" fmla="val 50000"/>
              <a:gd name="adj2" fmla="val 50063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74" name="TextBox 28"/>
          <p:cNvSpPr txBox="1">
            <a:spLocks noChangeArrowheads="1"/>
          </p:cNvSpPr>
          <p:nvPr/>
        </p:nvSpPr>
        <p:spPr bwMode="auto">
          <a:xfrm>
            <a:off x="4473575" y="1611313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Transmission Channel </a:t>
            </a:r>
          </a:p>
        </p:txBody>
      </p:sp>
      <p:sp>
        <p:nvSpPr>
          <p:cNvPr id="19475" name="TextBox 29"/>
          <p:cNvSpPr txBox="1">
            <a:spLocks noChangeArrowheads="1"/>
          </p:cNvSpPr>
          <p:nvPr/>
        </p:nvSpPr>
        <p:spPr bwMode="auto">
          <a:xfrm>
            <a:off x="1539875" y="3363913"/>
            <a:ext cx="216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Observation Model</a:t>
            </a:r>
          </a:p>
        </p:txBody>
      </p:sp>
      <p:pic>
        <p:nvPicPr>
          <p:cNvPr id="19476" name="Picture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862138"/>
            <a:ext cx="285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2884488"/>
            <a:ext cx="8461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Box 1"/>
          <p:cNvSpPr txBox="1">
            <a:spLocks noChangeArrowheads="1"/>
          </p:cNvSpPr>
          <p:nvPr/>
        </p:nvSpPr>
        <p:spPr bwMode="auto">
          <a:xfrm>
            <a:off x="4124325" y="2921000"/>
            <a:ext cx="2653290" cy="92333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/>
              <a:t>The object generates </a:t>
            </a:r>
          </a:p>
          <a:p>
            <a:pPr eaLnBrk="1" hangingPunct="1"/>
            <a:r>
              <a:rPr lang="en-US" sz="1800" dirty="0"/>
              <a:t>fumes that </a:t>
            </a:r>
            <a:r>
              <a:rPr lang="en-US" sz="1800" dirty="0" smtClean="0"/>
              <a:t>are modeled as </a:t>
            </a:r>
          </a:p>
          <a:p>
            <a:pPr eaLnBrk="1" hangingPunct="1"/>
            <a:r>
              <a:rPr lang="en-US" sz="1800" dirty="0" smtClean="0"/>
              <a:t>a Gaussian </a:t>
            </a:r>
            <a:r>
              <a:rPr lang="en-US" sz="1800" dirty="0"/>
              <a:t>shaped field.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513" y="1143000"/>
            <a:ext cx="8324850" cy="4614863"/>
          </a:xfrm>
        </p:spPr>
        <p:txBody>
          <a:bodyPr/>
          <a:lstStyle/>
          <a:p>
            <a:pPr marL="0" indent="0">
              <a:lnSpc>
                <a:spcPct val="114000"/>
              </a:lnSpc>
              <a:buFontTx/>
              <a:buNone/>
              <a:defRPr/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Given noisy quantized sensor observations at the Fusion Center, </a:t>
            </a:r>
            <a:endParaRPr lang="en-US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4000"/>
              </a:lnSpc>
              <a:buFontTx/>
              <a:buNone/>
              <a:defRPr/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goal is to estimate the location of the target and the distribution </a:t>
            </a:r>
            <a:endParaRPr lang="en-US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4000"/>
              </a:lnSpc>
              <a:buFontTx/>
              <a:buNone/>
              <a:defRPr/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its physical field. </a:t>
            </a:r>
          </a:p>
          <a:p>
            <a:pPr>
              <a:lnSpc>
                <a:spcPct val="114000"/>
              </a:lnSpc>
              <a:spcBef>
                <a:spcPts val="0"/>
              </a:spcBef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Proposed Solution: </a:t>
            </a:r>
          </a:p>
          <a:p>
            <a:pPr>
              <a:lnSpc>
                <a:spcPct val="114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Signals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received at the FC are independent but not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i.i.d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14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Since the unknown parameters are deterministic, we take the maximum likelihood (ML) approach. </a:t>
            </a:r>
          </a:p>
          <a:p>
            <a:pPr>
              <a:lnSpc>
                <a:spcPct val="114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Let                 be the log-likelihood function of the observations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Fusion Center.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Then the ML estimates solve:      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71450"/>
            <a:ext cx="5562600" cy="536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0" kern="1200" dirty="0" smtClean="0">
                <a:latin typeface="Times New Roman" pitchFamily="18" charset="0"/>
                <a:cs typeface="Times New Roman" pitchFamily="18" charset="0"/>
              </a:rPr>
              <a:t>Problem Statement</a:t>
            </a:r>
            <a:endParaRPr lang="en-US" sz="2800" b="1" i="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3192463" y="5435600"/>
          <a:ext cx="241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1205977" imgH="304668" progId="Equation.3">
                  <p:embed/>
                </p:oleObj>
              </mc:Choice>
              <mc:Fallback>
                <p:oleObj name="Equation" r:id="rId3" imgW="1205977" imgH="30466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5435600"/>
                        <a:ext cx="2413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1409700" y="4435475"/>
          <a:ext cx="914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457002" imgH="215806" progId="Equation.3">
                  <p:embed/>
                </p:oleObj>
              </mc:Choice>
              <mc:Fallback>
                <p:oleObj name="Equation" r:id="rId5" imgW="457002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4435475"/>
                        <a:ext cx="914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Proposed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5613" y="977138"/>
            <a:ext cx="8324850" cy="495935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FontTx/>
              <a:buChar char="•"/>
              <a:defRPr/>
            </a:pPr>
            <a:r>
              <a:rPr lang="en-US" sz="2600" kern="0" dirty="0">
                <a:cs typeface="Times New Roman" pitchFamily="18" charset="0"/>
              </a:rPr>
              <a:t>The </a:t>
            </a:r>
            <a:r>
              <a:rPr lang="en-US" sz="2600" kern="0" dirty="0" smtClean="0">
                <a:cs typeface="Times New Roman" pitchFamily="18" charset="0"/>
              </a:rPr>
              <a:t>log-likelihood function </a:t>
            </a:r>
            <a:r>
              <a:rPr lang="en-US" sz="2600" kern="0" dirty="0">
                <a:cs typeface="Times New Roman" pitchFamily="18" charset="0"/>
              </a:rPr>
              <a:t>of                     is: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US" kern="0" dirty="0">
                <a:cs typeface="Times New Roman" pitchFamily="18" charset="0"/>
              </a:rPr>
              <a:t> 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defRPr/>
            </a:pPr>
            <a:endParaRPr lang="en-US" kern="0" dirty="0"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defRPr/>
            </a:pPr>
            <a:endParaRPr lang="en-US" kern="0" dirty="0"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defRPr/>
            </a:pPr>
            <a:endParaRPr lang="en-US" kern="0" dirty="0"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FontTx/>
              <a:buChar char="•"/>
              <a:defRPr/>
            </a:pPr>
            <a:endParaRPr lang="en-US" sz="2600" dirty="0"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FontTx/>
              <a:buChar char="•"/>
              <a:defRPr/>
            </a:pPr>
            <a:r>
              <a:rPr lang="en-US" sz="2600" dirty="0">
                <a:cs typeface="Times New Roman" pitchFamily="18" charset="0"/>
              </a:rPr>
              <a:t>The necessary condition to find the maximum is:</a:t>
            </a:r>
            <a:endParaRPr lang="en-US" sz="2600" kern="0" dirty="0">
              <a:cs typeface="Times New Roman" pitchFamily="18" charset="0"/>
            </a:endParaRP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078375"/>
              </p:ext>
            </p:extLst>
          </p:nvPr>
        </p:nvGraphicFramePr>
        <p:xfrm>
          <a:off x="5076250" y="1184275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787320" imgH="215640" progId="Equation.3">
                  <p:embed/>
                </p:oleObj>
              </mc:Choice>
              <mc:Fallback>
                <p:oleObj name="Equation" r:id="rId3" imgW="78732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250" y="1184275"/>
                        <a:ext cx="1574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1103313" y="2005013"/>
          <a:ext cx="64897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3581280" imgH="1307880" progId="Equation.3">
                  <p:embed/>
                </p:oleObj>
              </mc:Choice>
              <mc:Fallback>
                <p:oleObj name="Equation" r:id="rId5" imgW="3581280" imgH="13078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2005013"/>
                        <a:ext cx="64897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3187700" y="5561013"/>
          <a:ext cx="2298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1091726" imgH="279279" progId="Equation.3">
                  <p:embed/>
                </p:oleObj>
              </mc:Choice>
              <mc:Fallback>
                <p:oleObj name="Equation" r:id="rId7" imgW="1091726" imgH="27927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5561013"/>
                        <a:ext cx="2298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0513"/>
            <a:ext cx="5695950" cy="657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Iterative Solution</a:t>
            </a:r>
            <a:endParaRPr lang="en-US" sz="2800" b="1" i="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sp>
        <p:nvSpPr>
          <p:cNvPr id="3083" name="TextBox 5"/>
          <p:cNvSpPr txBox="1">
            <a:spLocks noChangeArrowheads="1"/>
          </p:cNvSpPr>
          <p:nvPr/>
        </p:nvSpPr>
        <p:spPr bwMode="auto">
          <a:xfrm>
            <a:off x="447675" y="5964238"/>
            <a:ext cx="8172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/>
              <a:t>A. P. Dempster, N. M. Laird, and D. B. Rubin, “Maximum likelihood from incomplete data via the em algorithm," J. of the Royal Stat. Soc. Series B, vol. 39, no. 1, pp. 1-38, 1977.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09588" y="990600"/>
            <a:ext cx="8324850" cy="514985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FontTx/>
              <a:buChar char="•"/>
              <a:defRPr/>
            </a:pPr>
            <a:r>
              <a:rPr lang="en-US" sz="2600" kern="0" dirty="0">
                <a:cs typeface="Times New Roman" pitchFamily="18" charset="0"/>
              </a:rPr>
              <a:t>Incomplete data: 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FontTx/>
              <a:buChar char="•"/>
              <a:defRPr/>
            </a:pPr>
            <a:r>
              <a:rPr lang="en-US" sz="2600" kern="0" dirty="0">
                <a:cs typeface="Times New Roman" pitchFamily="18" charset="0"/>
              </a:rPr>
              <a:t>Complete data</a:t>
            </a:r>
            <a:r>
              <a:rPr lang="en-US" sz="2600" kern="0" dirty="0" smtClean="0">
                <a:cs typeface="Times New Roman" pitchFamily="18" charset="0"/>
              </a:rPr>
              <a:t>:            </a:t>
            </a:r>
            <a:r>
              <a:rPr lang="en-US" sz="2600" kern="0" dirty="0">
                <a:cs typeface="Times New Roman" pitchFamily="18" charset="0"/>
              </a:rPr>
              <a:t>,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US" sz="2600" kern="0" dirty="0">
                <a:cs typeface="Times New Roman" pitchFamily="18" charset="0"/>
              </a:rPr>
              <a:t>    </a:t>
            </a:r>
            <a:r>
              <a:rPr lang="en-US" sz="2600" kern="0" dirty="0" smtClean="0">
                <a:cs typeface="Times New Roman" pitchFamily="18" charset="0"/>
              </a:rPr>
              <a:t>where                                    </a:t>
            </a:r>
            <a:r>
              <a:rPr lang="en-US" sz="2600" kern="0" dirty="0">
                <a:cs typeface="Times New Roman" pitchFamily="18" charset="0"/>
              </a:rPr>
              <a:t>, and                     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FontTx/>
              <a:buChar char="•"/>
              <a:defRPr/>
            </a:pPr>
            <a:r>
              <a:rPr lang="en-US" sz="2600" kern="0" dirty="0">
                <a:cs typeface="Times New Roman" pitchFamily="18" charset="0"/>
              </a:rPr>
              <a:t>Mapping:                     .</a:t>
            </a:r>
            <a:endParaRPr lang="en-US" sz="1200" kern="0" dirty="0"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US" sz="2600" kern="0" dirty="0">
                <a:cs typeface="Times New Roman" pitchFamily="18" charset="0"/>
              </a:rPr>
              <a:t>    </a:t>
            </a:r>
            <a:r>
              <a:rPr lang="en-US" sz="2600" kern="0" dirty="0" smtClean="0">
                <a:cs typeface="Times New Roman" pitchFamily="18" charset="0"/>
              </a:rPr>
              <a:t>where               </a:t>
            </a:r>
            <a:r>
              <a:rPr lang="en-US" sz="2600" kern="0" dirty="0">
                <a:cs typeface="Times New Roman" pitchFamily="18" charset="0"/>
              </a:rPr>
              <a:t>.  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FontTx/>
              <a:buChar char="•"/>
              <a:defRPr/>
            </a:pPr>
            <a:r>
              <a:rPr lang="en-US" sz="2600" kern="0" dirty="0">
                <a:cs typeface="Times New Roman" pitchFamily="18" charset="0"/>
              </a:rPr>
              <a:t>The complete data log-likelihood: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3"/>
              </a:buClr>
              <a:buFontTx/>
              <a:buChar char="•"/>
              <a:defRPr/>
            </a:pPr>
            <a:endParaRPr lang="en-US" sz="12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US" sz="2600" kern="0" dirty="0">
                <a:latin typeface="+mn-lt"/>
                <a:cs typeface="+mn-cs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3"/>
              </a:buClr>
              <a:buFontTx/>
              <a:buChar char="•"/>
              <a:defRPr/>
            </a:pPr>
            <a:endParaRPr lang="en-US" sz="2600" kern="0" dirty="0">
              <a:latin typeface="+mn-lt"/>
              <a:cs typeface="+mn-cs"/>
            </a:endParaRP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286907"/>
              </p:ext>
            </p:extLst>
          </p:nvPr>
        </p:nvGraphicFramePr>
        <p:xfrm>
          <a:off x="603250" y="5038725"/>
          <a:ext cx="71739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3" imgW="3695400" imgH="393480" progId="Equation.3">
                  <p:embed/>
                </p:oleObj>
              </mc:Choice>
              <mc:Fallback>
                <p:oleObj name="Equation" r:id="rId3" imgW="36954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038725"/>
                        <a:ext cx="71739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3159125" y="1190625"/>
          <a:ext cx="369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5" imgW="190440" imgH="228600" progId="Equation.3">
                  <p:embed/>
                </p:oleObj>
              </mc:Choice>
              <mc:Fallback>
                <p:oleObj name="Equation" r:id="rId5" imgW="19044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1190625"/>
                        <a:ext cx="369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368318"/>
              </p:ext>
            </p:extLst>
          </p:nvPr>
        </p:nvGraphicFramePr>
        <p:xfrm>
          <a:off x="2972438" y="1860550"/>
          <a:ext cx="10350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7" imgW="533160" imgH="228600" progId="Equation.3">
                  <p:embed/>
                </p:oleObj>
              </mc:Choice>
              <mc:Fallback>
                <p:oleObj name="Equation" r:id="rId7" imgW="5331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438" y="1860550"/>
                        <a:ext cx="10350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2"/>
          <p:cNvGraphicFramePr>
            <a:graphicFrameLocks noChangeAspect="1"/>
          </p:cNvGraphicFramePr>
          <p:nvPr/>
        </p:nvGraphicFramePr>
        <p:xfrm>
          <a:off x="1804988" y="2501900"/>
          <a:ext cx="29225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9" imgW="1511280" imgH="241200" progId="Equation.3">
                  <p:embed/>
                </p:oleObj>
              </mc:Choice>
              <mc:Fallback>
                <p:oleObj name="Equation" r:id="rId9" imgW="151128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2501900"/>
                        <a:ext cx="29225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3"/>
          <p:cNvGraphicFramePr>
            <a:graphicFrameLocks noChangeAspect="1"/>
          </p:cNvGraphicFramePr>
          <p:nvPr/>
        </p:nvGraphicFramePr>
        <p:xfrm>
          <a:off x="5449888" y="2493963"/>
          <a:ext cx="16954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11" imgW="876240" imgH="241200" progId="Equation.3">
                  <p:embed/>
                </p:oleObj>
              </mc:Choice>
              <mc:Fallback>
                <p:oleObj name="Equation" r:id="rId11" imgW="87624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2493963"/>
                        <a:ext cx="16954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4"/>
          <p:cNvGraphicFramePr>
            <a:graphicFrameLocks noChangeAspect="1"/>
          </p:cNvGraphicFramePr>
          <p:nvPr/>
        </p:nvGraphicFramePr>
        <p:xfrm>
          <a:off x="2281238" y="3200400"/>
          <a:ext cx="18415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13" imgW="952200" imgH="228600" progId="Equation.3">
                  <p:embed/>
                </p:oleObj>
              </mc:Choice>
              <mc:Fallback>
                <p:oleObj name="Equation" r:id="rId13" imgW="9522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3200400"/>
                        <a:ext cx="18415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15"/>
          <p:cNvGraphicFramePr>
            <a:graphicFrameLocks noChangeAspect="1"/>
          </p:cNvGraphicFramePr>
          <p:nvPr/>
        </p:nvGraphicFramePr>
        <p:xfrm>
          <a:off x="1808163" y="3892550"/>
          <a:ext cx="12779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15" imgW="660240" imgH="203040" progId="Equation.3">
                  <p:embed/>
                </p:oleObj>
              </mc:Choice>
              <mc:Fallback>
                <p:oleObj name="Equation" r:id="rId15" imgW="66024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3892550"/>
                        <a:ext cx="12779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77913"/>
            <a:ext cx="8359775" cy="51800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Expectation Step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Maximization Step: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275" y="171450"/>
            <a:ext cx="6057900" cy="536575"/>
          </a:xfrm>
        </p:spPr>
        <p:txBody>
          <a:bodyPr/>
          <a:lstStyle/>
          <a:p>
            <a:pPr algn="just">
              <a:defRPr/>
            </a:pPr>
            <a:r>
              <a:rPr lang="en-US" sz="2800" b="1" i="0" kern="1200" dirty="0" smtClean="0">
                <a:latin typeface="Times New Roman" pitchFamily="18" charset="0"/>
                <a:cs typeface="Times New Roman" pitchFamily="18" charset="0"/>
              </a:rPr>
              <a:t>E- </a:t>
            </a:r>
            <a:r>
              <a:rPr lang="en-US" sz="2800" b="1" i="0" kern="1200" dirty="0">
                <a:latin typeface="Times New Roman" pitchFamily="18" charset="0"/>
                <a:cs typeface="Times New Roman" pitchFamily="18" charset="0"/>
              </a:rPr>
              <a:t>and M- steps</a:t>
            </a:r>
            <a:endParaRPr lang="en-US" sz="28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2168525" y="1549400"/>
          <a:ext cx="48847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2374900" imgH="482600" progId="Equation.3">
                  <p:embed/>
                </p:oleObj>
              </mc:Choice>
              <mc:Fallback>
                <p:oleObj name="Equation" r:id="rId3" imgW="23749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1549400"/>
                        <a:ext cx="48847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561230"/>
              </p:ext>
            </p:extLst>
          </p:nvPr>
        </p:nvGraphicFramePr>
        <p:xfrm>
          <a:off x="808038" y="3108325"/>
          <a:ext cx="7850187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3822480" imgH="1269720" progId="Equation.3">
                  <p:embed/>
                </p:oleObj>
              </mc:Choice>
              <mc:Fallback>
                <p:oleObj name="Equation" r:id="rId5" imgW="3822480" imgH="12697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3108325"/>
                        <a:ext cx="7850187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 the area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8-by-8;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K sensors are randomly distributed over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 quantization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levels;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SNR in observation channel is defined as: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SNR in transmission channel is defined as: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125" name="Title 2"/>
          <p:cNvSpPr>
            <a:spLocks noGrp="1"/>
          </p:cNvSpPr>
          <p:nvPr>
            <p:ph type="title"/>
          </p:nvPr>
        </p:nvSpPr>
        <p:spPr bwMode="auto">
          <a:xfrm>
            <a:off x="369888" y="193675"/>
            <a:ext cx="5475287" cy="53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Experimental Set Up </a:t>
            </a:r>
            <a:endParaRPr lang="en-US" sz="2800" b="1" i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1, 2012</a:t>
            </a:r>
            <a:endParaRPr lang="en-US" dirty="0"/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546225" y="3749675"/>
          <a:ext cx="29702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3" imgW="1727200" imgH="558800" progId="Equation.3">
                  <p:embed/>
                </p:oleObj>
              </mc:Choice>
              <mc:Fallback>
                <p:oleObj name="Equation" r:id="rId3" imgW="1727200" imgH="558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3749675"/>
                        <a:ext cx="2970213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1700213" y="5229225"/>
          <a:ext cx="28638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5" imgW="1892300" imgH="584200" progId="Equation.3">
                  <p:embed/>
                </p:oleObj>
              </mc:Choice>
              <mc:Fallback>
                <p:oleObj name="Equation" r:id="rId5" imgW="1892300" imgH="584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5229225"/>
                        <a:ext cx="286385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841</Words>
  <Application>Microsoft Office PowerPoint</Application>
  <PresentationFormat>On-screen Show (4:3)</PresentationFormat>
  <Paragraphs>132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Arial Black</vt:lpstr>
      <vt:lpstr>Wingdings</vt:lpstr>
      <vt:lpstr>Standard</vt:lpstr>
      <vt:lpstr>Equation</vt:lpstr>
      <vt:lpstr>Microsoft Equation 3.0</vt:lpstr>
      <vt:lpstr>PowerPoint Presentation</vt:lpstr>
      <vt:lpstr>Outline</vt:lpstr>
      <vt:lpstr>Overview and Motivation</vt:lpstr>
      <vt:lpstr>Assumptions </vt:lpstr>
      <vt:lpstr>Problem Statement</vt:lpstr>
      <vt:lpstr>Proposed Solution</vt:lpstr>
      <vt:lpstr>Iterative Solution</vt:lpstr>
      <vt:lpstr>E- and M- steps</vt:lpstr>
      <vt:lpstr>Experimental Set Up </vt:lpstr>
      <vt:lpstr>Performance Measures</vt:lpstr>
      <vt:lpstr>Numerical Results</vt:lpstr>
      <vt:lpstr>EM - convergence</vt:lpstr>
      <vt:lpstr>Box-plot of Square Error</vt:lpstr>
      <vt:lpstr>Box-plot of Integrated  Square Error </vt:lpstr>
      <vt:lpstr>Probability of Outliers</vt:lpstr>
      <vt:lpstr>Effect of Quantization Levels</vt:lpstr>
      <vt:lpstr>Summary</vt:lpstr>
      <vt:lpstr>Contact Information</vt:lpstr>
    </vt:vector>
  </TitlesOfParts>
  <Company>Harris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MILCOM'12 Presentation Template</dc:title>
  <dc:subject>MILCOM'12 Presentation Template</dc:subject>
  <dc:creator>Harris Corporation MILCOM'12</dc:creator>
  <cp:lastModifiedBy>Natalia</cp:lastModifiedBy>
  <cp:revision>824</cp:revision>
  <cp:lastPrinted>2001-09-25T16:38:37Z</cp:lastPrinted>
  <dcterms:created xsi:type="dcterms:W3CDTF">2006-10-06T16:36:23Z</dcterms:created>
  <dcterms:modified xsi:type="dcterms:W3CDTF">2012-10-16T01:54:03Z</dcterms:modified>
</cp:coreProperties>
</file>